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22"/>
  </p:notesMasterIdLst>
  <p:sldIdLst>
    <p:sldId id="256" r:id="rId2"/>
    <p:sldId id="280" r:id="rId3"/>
    <p:sldId id="281" r:id="rId4"/>
    <p:sldId id="270" r:id="rId5"/>
    <p:sldId id="269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7" r:id="rId15"/>
    <p:sldId id="273" r:id="rId16"/>
    <p:sldId id="282" r:id="rId17"/>
    <p:sldId id="266" r:id="rId18"/>
    <p:sldId id="271" r:id="rId19"/>
    <p:sldId id="272" r:id="rId20"/>
    <p:sldId id="277" r:id="rId21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355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3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553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53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D35F53FC-1C6A-43EA-9329-36CD63B2E4A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grpSp>
          <p:nvGrpSpPr>
            <p:cNvPr id="41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42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</p:grpSp>
      <p:sp>
        <p:nvSpPr>
          <p:cNvPr id="5162" name="Rectangle 4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600200"/>
            <a:ext cx="82296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5163" name="Rectangle 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b="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45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r>
              <a:rPr lang="cs-CZ"/>
              <a:t>Genetika - Nukleové kyseliny</a:t>
            </a:r>
          </a:p>
        </p:txBody>
      </p:sp>
      <p:sp>
        <p:nvSpPr>
          <p:cNvPr id="46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C33AE18F-A2A7-4B56-BCCF-9860043D457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Nukleové kyseliny</a:t>
            </a:r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A41147-B8DA-4E56-B525-E09DC88E82F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Nukleové kyseliny</a:t>
            </a:r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9F6C94-566C-4EC9-8A42-24E2817C811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Nukleové kyseliny</a:t>
            </a:r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E1957-2EC3-4584-BA83-B8A34851202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Nukleové kyseliny</a:t>
            </a:r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F0CF8-2BF7-439F-832D-B10B577AF87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Nukleové kyseliny</a:t>
            </a:r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55AE1-70A9-4065-ACEF-9E42FACA5A8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Nukleové kyseliny</a:t>
            </a:r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4DE54B-32D2-4ABB-BCC0-437BB4F006A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8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Nukleové kyseliny</a:t>
            </a:r>
          </a:p>
        </p:txBody>
      </p:sp>
      <p:sp>
        <p:nvSpPr>
          <p:cNvPr id="9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D41204-2B39-42FE-9C97-4EA03F46824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Nukleové kyseliny</a:t>
            </a:r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742DE4-B6C3-4BF3-9CDE-735A4638BC1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3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Nukleové kyseliny</a:t>
            </a:r>
          </a:p>
        </p:txBody>
      </p:sp>
      <p:sp>
        <p:nvSpPr>
          <p:cNvPr id="4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008BB6-43D6-4223-B815-7D12408443D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Nukleové kyseliny</a:t>
            </a:r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AB7D0-E76F-4EB2-B90E-45AEFC0963E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Nukleové kyseliny</a:t>
            </a:r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E5CE2-E64E-4C72-99DB-072951115C1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57647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4099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00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01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02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03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04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05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06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07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09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10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11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12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13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14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15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16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17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18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19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20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21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22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23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24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25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26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27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28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29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30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31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32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33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134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grpSp>
          <p:nvGrpSpPr>
            <p:cNvPr id="1068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4136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4137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</p:grpSp>
      <p:sp>
        <p:nvSpPr>
          <p:cNvPr id="4138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4139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140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1" smtClean="0"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4141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1" smtClean="0"/>
            </a:lvl1pPr>
          </a:lstStyle>
          <a:p>
            <a:pPr>
              <a:defRPr/>
            </a:pPr>
            <a:r>
              <a:rPr lang="cs-CZ"/>
              <a:t>Genetika - Nukleové kyseliny</a:t>
            </a:r>
          </a:p>
        </p:txBody>
      </p:sp>
      <p:sp>
        <p:nvSpPr>
          <p:cNvPr id="4142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1" smtClean="0"/>
            </a:lvl1pPr>
          </a:lstStyle>
          <a:p>
            <a:pPr>
              <a:defRPr/>
            </a:pPr>
            <a:fld id="{20601C0E-30C3-4DA1-8E35-A9E6BB2535A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>
    <p:zoom/>
  </p:transition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Blip>
          <a:blip r:embed="rId14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15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" TargetMode="External"/><Relationship Id="rId2" Type="http://schemas.openxmlformats.org/officeDocument/2006/relationships/hyperlink" Target="http://www.sci.muni.cz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692150"/>
            <a:ext cx="8362950" cy="2449513"/>
          </a:xfrm>
        </p:spPr>
        <p:txBody>
          <a:bodyPr/>
          <a:lstStyle/>
          <a:p>
            <a:pPr algn="l" eaLnBrk="1" hangingPunct="1">
              <a:defRPr/>
            </a:pPr>
            <a:r>
              <a:rPr lang="cs-CZ" sz="5400" b="1" smtClean="0"/>
              <a:t>GENETIKA</a:t>
            </a:r>
            <a:br>
              <a:rPr lang="cs-CZ" sz="5400" b="1" smtClean="0"/>
            </a:br>
            <a:r>
              <a:rPr lang="cs-CZ" sz="5400" b="1" smtClean="0"/>
              <a:t>NUKLEOVÉ KYSELINY</a:t>
            </a:r>
            <a:br>
              <a:rPr lang="cs-CZ" sz="5400" b="1" smtClean="0"/>
            </a:br>
            <a:r>
              <a:rPr lang="cs-CZ" sz="5400" b="1" smtClean="0"/>
              <a:t>DNA, RNA</a:t>
            </a:r>
          </a:p>
        </p:txBody>
      </p:sp>
      <p:pic>
        <p:nvPicPr>
          <p:cNvPr id="2054" name="Picture 6" descr="dna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2708275"/>
            <a:ext cx="2662238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2291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Nukleové kyseliny</a:t>
            </a:r>
          </a:p>
        </p:txBody>
      </p:sp>
      <p:sp>
        <p:nvSpPr>
          <p:cNvPr id="12292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DFCE0CA-CBFD-44EA-A1F9-E5031F1E83D0}" type="slidenum">
              <a:rPr lang="cs-CZ"/>
              <a:pPr/>
              <a:t>10</a:t>
            </a:fld>
            <a:endParaRPr lang="cs-CZ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Nukleotid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2400" b="1" smtClean="0"/>
              <a:t>Deoxyribóza – pentóza (cukr s pěti uhlíky)</a:t>
            </a:r>
          </a:p>
          <a:p>
            <a:pPr eaLnBrk="1" hangingPunct="1">
              <a:defRPr/>
            </a:pPr>
            <a:r>
              <a:rPr lang="cs-CZ" sz="2400" b="1" smtClean="0"/>
              <a:t>Fosfát – H</a:t>
            </a:r>
            <a:r>
              <a:rPr lang="cs-CZ" sz="2400" b="1" baseline="-44000" smtClean="0"/>
              <a:t>3</a:t>
            </a:r>
            <a:r>
              <a:rPr lang="cs-CZ" sz="2400" b="1" smtClean="0"/>
              <a:t>PO</a:t>
            </a:r>
            <a:r>
              <a:rPr lang="cs-CZ" sz="2400" b="1" baseline="-36000" smtClean="0"/>
              <a:t>4 </a:t>
            </a:r>
          </a:p>
          <a:p>
            <a:pPr eaLnBrk="1" hangingPunct="1">
              <a:defRPr/>
            </a:pPr>
            <a:r>
              <a:rPr lang="cs-CZ" sz="2400" b="1" smtClean="0"/>
              <a:t>Báze:</a:t>
            </a:r>
          </a:p>
          <a:p>
            <a:pPr lvl="1" eaLnBrk="1" hangingPunct="1">
              <a:defRPr/>
            </a:pPr>
            <a:r>
              <a:rPr lang="cs-CZ" sz="2400" b="1" smtClean="0"/>
              <a:t>organické dusíkaté zásady</a:t>
            </a:r>
          </a:p>
          <a:p>
            <a:pPr lvl="1" eaLnBrk="1" hangingPunct="1">
              <a:defRPr/>
            </a:pPr>
            <a:r>
              <a:rPr lang="cs-CZ" sz="2400" b="1" smtClean="0"/>
              <a:t>Adenin, Tymin – A,T</a:t>
            </a:r>
          </a:p>
          <a:p>
            <a:pPr lvl="1" eaLnBrk="1" hangingPunct="1">
              <a:defRPr/>
            </a:pPr>
            <a:r>
              <a:rPr lang="cs-CZ" sz="2400" b="1" smtClean="0"/>
              <a:t>Guanin, Cytosin – G,C </a:t>
            </a:r>
          </a:p>
          <a:p>
            <a:pPr lvl="1" eaLnBrk="1" hangingPunct="1">
              <a:buFontTx/>
              <a:buNone/>
              <a:defRPr/>
            </a:pPr>
            <a:endParaRPr lang="en-US" sz="2400" b="1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3315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Nukleové kyseliny</a:t>
            </a:r>
          </a:p>
        </p:txBody>
      </p:sp>
      <p:sp>
        <p:nvSpPr>
          <p:cNvPr id="13316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35808BC-BC47-4732-8196-632299B60D8C}" type="slidenum">
              <a:rPr lang="cs-CZ"/>
              <a:pPr/>
              <a:t>11</a:t>
            </a:fld>
            <a:endParaRPr lang="cs-CZ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Stavba nukleotidu DNA</a:t>
            </a:r>
          </a:p>
        </p:txBody>
      </p:sp>
      <p:pic>
        <p:nvPicPr>
          <p:cNvPr id="14340" name="Picture 4" descr="DNA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47813" y="1484313"/>
            <a:ext cx="5976937" cy="4483100"/>
          </a:xfrm>
          <a:noFill/>
          <a:ln w="25400">
            <a:solidFill>
              <a:schemeClr val="hlink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4339" name="Zástupný symbol pro zápatí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Nukleové kyseliny</a:t>
            </a:r>
          </a:p>
        </p:txBody>
      </p:sp>
      <p:sp>
        <p:nvSpPr>
          <p:cNvPr id="14340" name="Zástupný symbol pro číslo snímku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4D5842E-51AE-475B-A3E4-A9C3FE55F73A}" type="slidenum">
              <a:rPr lang="cs-CZ"/>
              <a:pPr/>
              <a:t>12</a:t>
            </a:fld>
            <a:endParaRPr lang="cs-CZ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Báze – A T G C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2400" b="1" smtClean="0"/>
              <a:t>Organické dusíkaté zásady</a:t>
            </a:r>
          </a:p>
          <a:p>
            <a:pPr eaLnBrk="1" hangingPunct="1">
              <a:defRPr/>
            </a:pPr>
            <a:r>
              <a:rPr lang="cs-CZ" sz="2400" b="1" smtClean="0"/>
              <a:t>Komplementární:</a:t>
            </a:r>
          </a:p>
          <a:p>
            <a:pPr lvl="1" eaLnBrk="1" hangingPunct="1">
              <a:defRPr/>
            </a:pPr>
            <a:r>
              <a:rPr lang="cs-CZ" sz="2400" b="1" smtClean="0"/>
              <a:t>A s T – dvojná vodíková vazba</a:t>
            </a:r>
          </a:p>
          <a:p>
            <a:pPr lvl="1" eaLnBrk="1" hangingPunct="1">
              <a:defRPr/>
            </a:pPr>
            <a:r>
              <a:rPr lang="cs-CZ" sz="2400" b="1" smtClean="0"/>
              <a:t>G s C – trojná vodíková vazba</a:t>
            </a:r>
          </a:p>
        </p:txBody>
      </p:sp>
      <p:pic>
        <p:nvPicPr>
          <p:cNvPr id="16388" name="Picture 4" descr="dna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 l="819" t="879" r="819" b="879"/>
          <a:stretch>
            <a:fillRect/>
          </a:stretch>
        </p:blipFill>
        <p:spPr>
          <a:xfrm>
            <a:off x="4246563" y="1811338"/>
            <a:ext cx="4219575" cy="4243387"/>
          </a:xfrm>
          <a:noFill/>
          <a:ln w="25400">
            <a:solidFill>
              <a:schemeClr val="hlink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5363" name="Zástupný symbol pro zápatí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Nukleové kyseliny</a:t>
            </a:r>
          </a:p>
        </p:txBody>
      </p:sp>
      <p:sp>
        <p:nvSpPr>
          <p:cNvPr id="15364" name="Zástupný symbol pro číslo snímku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042F13F-59B8-4116-92A8-DF729BB88D32}" type="slidenum">
              <a:rPr lang="cs-CZ"/>
              <a:pPr/>
              <a:t>13</a:t>
            </a:fld>
            <a:endParaRPr lang="cs-CZ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RNA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3322638" cy="4530725"/>
          </a:xfrm>
        </p:spPr>
        <p:txBody>
          <a:bodyPr/>
          <a:lstStyle/>
          <a:p>
            <a:pPr eaLnBrk="1" hangingPunct="1">
              <a:defRPr/>
            </a:pPr>
            <a:r>
              <a:rPr lang="cs-CZ" sz="2400" b="1" smtClean="0"/>
              <a:t>Jednovláknová nukleová kyselina</a:t>
            </a:r>
          </a:p>
        </p:txBody>
      </p:sp>
      <p:pic>
        <p:nvPicPr>
          <p:cNvPr id="18436" name="Picture 4" descr="rnaportal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95738" y="1712913"/>
            <a:ext cx="3600450" cy="3600450"/>
          </a:xfrm>
          <a:noFill/>
          <a:ln w="25400">
            <a:solidFill>
              <a:schemeClr val="hlink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6387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Nukleové kyseliny</a:t>
            </a:r>
          </a:p>
        </p:txBody>
      </p:sp>
      <p:sp>
        <p:nvSpPr>
          <p:cNvPr id="16388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320160B-1DD6-4923-A8E4-2BA11EC98A53}" type="slidenum">
              <a:rPr lang="cs-CZ"/>
              <a:pPr/>
              <a:t>14</a:t>
            </a:fld>
            <a:endParaRPr lang="cs-CZ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RNA – stavba nukleotidu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defRPr/>
            </a:pPr>
            <a:r>
              <a:rPr lang="cs-CZ" sz="2400" b="1" smtClean="0"/>
              <a:t>Vlákno: Ribóza, H</a:t>
            </a:r>
            <a:r>
              <a:rPr lang="cs-CZ" sz="2400" b="1" baseline="-6000" smtClean="0"/>
              <a:t>3</a:t>
            </a:r>
            <a:r>
              <a:rPr lang="cs-CZ" sz="2400" b="1" smtClean="0"/>
              <a:t>PO</a:t>
            </a:r>
            <a:r>
              <a:rPr lang="cs-CZ" sz="2400" b="1" baseline="-6000" smtClean="0"/>
              <a:t>4</a:t>
            </a:r>
          </a:p>
          <a:p>
            <a:pPr marL="609600" indent="-609600" eaLnBrk="1" hangingPunct="1">
              <a:defRPr/>
            </a:pPr>
            <a:r>
              <a:rPr lang="cs-CZ" sz="2400" b="1" smtClean="0"/>
              <a:t>Báze:</a:t>
            </a:r>
          </a:p>
          <a:p>
            <a:pPr marL="990600" lvl="1" indent="-533400" eaLnBrk="1" hangingPunct="1">
              <a:defRPr/>
            </a:pPr>
            <a:r>
              <a:rPr lang="cs-CZ" sz="2400" b="1" smtClean="0"/>
              <a:t>Adenin A</a:t>
            </a:r>
          </a:p>
          <a:p>
            <a:pPr marL="990600" lvl="1" indent="-533400" eaLnBrk="1" hangingPunct="1">
              <a:defRPr/>
            </a:pPr>
            <a:r>
              <a:rPr lang="cs-CZ" sz="2400" b="1" smtClean="0"/>
              <a:t>Uracil U</a:t>
            </a:r>
          </a:p>
          <a:p>
            <a:pPr marL="990600" lvl="1" indent="-533400" eaLnBrk="1" hangingPunct="1">
              <a:defRPr/>
            </a:pPr>
            <a:r>
              <a:rPr lang="cs-CZ" sz="2400" b="1" smtClean="0"/>
              <a:t>Guanin G</a:t>
            </a:r>
          </a:p>
          <a:p>
            <a:pPr marL="990600" lvl="1" indent="-533400" eaLnBrk="1" hangingPunct="1">
              <a:defRPr/>
            </a:pPr>
            <a:r>
              <a:rPr lang="cs-CZ" sz="2400" b="1" smtClean="0"/>
              <a:t>Cytosin C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7411" name="Zástupný symbol pro zápatí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Nukleové kyseliny</a:t>
            </a:r>
          </a:p>
        </p:txBody>
      </p:sp>
      <p:sp>
        <p:nvSpPr>
          <p:cNvPr id="17412" name="Zástupný symbol pro číslo snímku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4CA34DE-2DF4-4A1F-8A64-FF1204C3E882}" type="slidenum">
              <a:rPr lang="cs-CZ"/>
              <a:pPr/>
              <a:t>15</a:t>
            </a:fld>
            <a:endParaRPr lang="cs-CZ"/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Komplementární báze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cs-CZ" sz="2400" b="1" smtClean="0">
                <a:solidFill>
                  <a:schemeClr val="hlink"/>
                </a:solidFill>
              </a:rPr>
              <a:t>RNA</a:t>
            </a:r>
          </a:p>
          <a:p>
            <a:pPr eaLnBrk="1" hangingPunct="1">
              <a:defRPr/>
            </a:pPr>
            <a:r>
              <a:rPr lang="cs-CZ" sz="2400" b="1" smtClean="0"/>
              <a:t>Adenin      Uracil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2400" b="1" smtClean="0"/>
              <a:t>Dvojná vodíková vazba</a:t>
            </a:r>
          </a:p>
          <a:p>
            <a:pPr eaLnBrk="1" hangingPunct="1">
              <a:defRPr/>
            </a:pPr>
            <a:r>
              <a:rPr lang="cs-CZ" sz="2400" b="1" smtClean="0"/>
              <a:t>Guanin      Cytosin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2400" b="1" smtClean="0"/>
              <a:t>Trojná vodíková vazba</a:t>
            </a:r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cs-CZ" sz="2400" b="1" smtClean="0">
                <a:solidFill>
                  <a:schemeClr val="hlink"/>
                </a:solidFill>
              </a:rPr>
              <a:t>DNA</a:t>
            </a:r>
          </a:p>
          <a:p>
            <a:pPr eaLnBrk="1" hangingPunct="1">
              <a:defRPr/>
            </a:pPr>
            <a:r>
              <a:rPr lang="cs-CZ" sz="2400" b="1" smtClean="0"/>
              <a:t>Adenin      Thymin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2400" b="1" smtClean="0"/>
              <a:t>Dvojná vodíková vazba</a:t>
            </a:r>
          </a:p>
          <a:p>
            <a:pPr eaLnBrk="1" hangingPunct="1">
              <a:defRPr/>
            </a:pPr>
            <a:r>
              <a:rPr lang="cs-CZ" sz="2400" b="1" smtClean="0"/>
              <a:t>Guanin      Cytosin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z="2400" b="1" smtClean="0"/>
              <a:t>Trojná vodíková vazba</a:t>
            </a:r>
          </a:p>
        </p:txBody>
      </p:sp>
      <p:sp>
        <p:nvSpPr>
          <p:cNvPr id="17416" name="Line 5"/>
          <p:cNvSpPr>
            <a:spLocks noChangeShapeType="1"/>
          </p:cNvSpPr>
          <p:nvPr/>
        </p:nvSpPr>
        <p:spPr bwMode="auto">
          <a:xfrm>
            <a:off x="2051050" y="2241550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17417" name="Line 6"/>
          <p:cNvSpPr>
            <a:spLocks noChangeShapeType="1"/>
          </p:cNvSpPr>
          <p:nvPr/>
        </p:nvSpPr>
        <p:spPr bwMode="auto">
          <a:xfrm>
            <a:off x="2051050" y="2312988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17418" name="Line 7"/>
          <p:cNvSpPr>
            <a:spLocks noChangeShapeType="1"/>
          </p:cNvSpPr>
          <p:nvPr/>
        </p:nvSpPr>
        <p:spPr bwMode="auto">
          <a:xfrm>
            <a:off x="2051050" y="3105150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17419" name="Line 8"/>
          <p:cNvSpPr>
            <a:spLocks noChangeShapeType="1"/>
          </p:cNvSpPr>
          <p:nvPr/>
        </p:nvSpPr>
        <p:spPr bwMode="auto">
          <a:xfrm>
            <a:off x="2051050" y="3176588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17420" name="Line 9"/>
          <p:cNvSpPr>
            <a:spLocks noChangeShapeType="1"/>
          </p:cNvSpPr>
          <p:nvPr/>
        </p:nvSpPr>
        <p:spPr bwMode="auto">
          <a:xfrm>
            <a:off x="2051050" y="3249613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17421" name="Line 10"/>
          <p:cNvSpPr>
            <a:spLocks noChangeShapeType="1"/>
          </p:cNvSpPr>
          <p:nvPr/>
        </p:nvSpPr>
        <p:spPr bwMode="auto">
          <a:xfrm>
            <a:off x="6229350" y="2241550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17422" name="Line 11"/>
          <p:cNvSpPr>
            <a:spLocks noChangeShapeType="1"/>
          </p:cNvSpPr>
          <p:nvPr/>
        </p:nvSpPr>
        <p:spPr bwMode="auto">
          <a:xfrm>
            <a:off x="6227763" y="2312988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17423" name="Line 12"/>
          <p:cNvSpPr>
            <a:spLocks noChangeShapeType="1"/>
          </p:cNvSpPr>
          <p:nvPr/>
        </p:nvSpPr>
        <p:spPr bwMode="auto">
          <a:xfrm>
            <a:off x="6264275" y="3105150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17424" name="Line 13"/>
          <p:cNvSpPr>
            <a:spLocks noChangeShapeType="1"/>
          </p:cNvSpPr>
          <p:nvPr/>
        </p:nvSpPr>
        <p:spPr bwMode="auto">
          <a:xfrm>
            <a:off x="6264275" y="3176588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17425" name="Line 14"/>
          <p:cNvSpPr>
            <a:spLocks noChangeShapeType="1"/>
          </p:cNvSpPr>
          <p:nvPr/>
        </p:nvSpPr>
        <p:spPr bwMode="auto">
          <a:xfrm>
            <a:off x="6264275" y="3249613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41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41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419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 build="p"/>
      <p:bldP spid="4198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8435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Nukleové kyseliny</a:t>
            </a:r>
          </a:p>
        </p:txBody>
      </p:sp>
      <p:sp>
        <p:nvSpPr>
          <p:cNvPr id="18436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ED40164-D41C-4DF6-96BA-5000AD0414CE}" type="slidenum">
              <a:rPr lang="cs-CZ"/>
              <a:pPr/>
              <a:t>16</a:t>
            </a:fld>
            <a:endParaRPr lang="cs-CZ"/>
          </a:p>
        </p:txBody>
      </p:sp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Odlišnosti DNA a RNA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35975" cy="4530725"/>
          </a:xfrm>
        </p:spPr>
        <p:txBody>
          <a:bodyPr/>
          <a:lstStyle/>
          <a:p>
            <a:pPr marL="441325" indent="-441325" eaLnBrk="1" hangingPunct="1">
              <a:lnSpc>
                <a:spcPct val="90000"/>
              </a:lnSpc>
              <a:defRPr/>
            </a:pPr>
            <a:r>
              <a:rPr lang="cs-CZ" sz="2400" b="1" smtClean="0"/>
              <a:t>Molekuly RNA jsou tvořeny jediným polynukleotidovým řetězcem. </a:t>
            </a:r>
          </a:p>
          <a:p>
            <a:pPr marL="441325" indent="-441325" eaLnBrk="1" hangingPunct="1">
              <a:lnSpc>
                <a:spcPct val="90000"/>
              </a:lnSpc>
              <a:defRPr/>
            </a:pPr>
            <a:r>
              <a:rPr lang="cs-CZ" sz="2400" b="1" smtClean="0"/>
              <a:t>Cukernou složkou je zde D–ribóza. </a:t>
            </a:r>
          </a:p>
          <a:p>
            <a:pPr marL="441325" indent="-441325" eaLnBrk="1" hangingPunct="1">
              <a:lnSpc>
                <a:spcPct val="90000"/>
              </a:lnSpc>
              <a:defRPr/>
            </a:pPr>
            <a:r>
              <a:rPr lang="cs-CZ" sz="2400" b="1" smtClean="0"/>
              <a:t>Místo thyminu je přítomen uracil.</a:t>
            </a:r>
          </a:p>
          <a:p>
            <a:pPr marL="441325" indent="-441325" eaLnBrk="1" hangingPunct="1">
              <a:lnSpc>
                <a:spcPct val="90000"/>
              </a:lnSpc>
              <a:defRPr/>
            </a:pPr>
            <a:r>
              <a:rPr lang="cs-CZ" sz="2400" b="1" smtClean="0"/>
              <a:t>RNA řadíme do několika specifických druhů:</a:t>
            </a:r>
          </a:p>
          <a:p>
            <a:pPr marL="1246188" lvl="1" indent="-625475" eaLnBrk="1" hangingPunct="1">
              <a:lnSpc>
                <a:spcPct val="90000"/>
              </a:lnSpc>
              <a:buFontTx/>
              <a:buAutoNum type="alphaLcParenR"/>
              <a:defRPr/>
            </a:pPr>
            <a:r>
              <a:rPr lang="cs-CZ" sz="2000" b="1" smtClean="0">
                <a:solidFill>
                  <a:schemeClr val="hlink"/>
                </a:solidFill>
              </a:rPr>
              <a:t>MEDIÁTOROVÁ</a:t>
            </a:r>
            <a:r>
              <a:rPr lang="cs-CZ" sz="2000" b="1" smtClean="0"/>
              <a:t> (informační) </a:t>
            </a:r>
            <a:r>
              <a:rPr lang="cs-CZ" sz="2000" b="1" smtClean="0">
                <a:solidFill>
                  <a:schemeClr val="hlink"/>
                </a:solidFill>
              </a:rPr>
              <a:t>RNA</a:t>
            </a:r>
            <a:r>
              <a:rPr lang="cs-CZ" sz="2000" b="1" smtClean="0"/>
              <a:t> (mRNA) - obsahuje přepis informace z molekuly DNA o primární struktuře bílkovinných molekul syntetizovaných v buňce.</a:t>
            </a:r>
          </a:p>
          <a:p>
            <a:pPr marL="1246188" lvl="1" indent="-625475" eaLnBrk="1" hangingPunct="1">
              <a:lnSpc>
                <a:spcPct val="90000"/>
              </a:lnSpc>
              <a:buFontTx/>
              <a:buAutoNum type="alphaLcParenR"/>
              <a:defRPr/>
            </a:pPr>
            <a:r>
              <a:rPr lang="cs-CZ" sz="2000" b="1" smtClean="0">
                <a:solidFill>
                  <a:schemeClr val="hlink"/>
                </a:solidFill>
              </a:rPr>
              <a:t>TRANSFÉROVÁ</a:t>
            </a:r>
            <a:r>
              <a:rPr lang="cs-CZ" sz="2000" b="1" smtClean="0"/>
              <a:t> (přenosová) </a:t>
            </a:r>
            <a:r>
              <a:rPr lang="cs-CZ" sz="2000" b="1" smtClean="0">
                <a:solidFill>
                  <a:schemeClr val="hlink"/>
                </a:solidFill>
              </a:rPr>
              <a:t>RNA</a:t>
            </a:r>
            <a:r>
              <a:rPr lang="cs-CZ" sz="2000" b="1" smtClean="0"/>
              <a:t> (tRNA) - přenáší aminokyseliny na místa syntéz na bílkoviny.</a:t>
            </a:r>
          </a:p>
          <a:p>
            <a:pPr marL="1246188" lvl="1" indent="-625475" eaLnBrk="1" hangingPunct="1">
              <a:lnSpc>
                <a:spcPct val="90000"/>
              </a:lnSpc>
              <a:buFontTx/>
              <a:buAutoNum type="alphaLcParenR"/>
              <a:defRPr/>
            </a:pPr>
            <a:r>
              <a:rPr lang="cs-CZ" sz="2000" b="1" smtClean="0">
                <a:solidFill>
                  <a:schemeClr val="hlink"/>
                </a:solidFill>
              </a:rPr>
              <a:t>RIBOZÓMOVÁ</a:t>
            </a:r>
            <a:r>
              <a:rPr lang="cs-CZ" sz="2000" b="1" smtClean="0"/>
              <a:t> </a:t>
            </a:r>
            <a:r>
              <a:rPr lang="cs-CZ" sz="2000" b="1" smtClean="0">
                <a:solidFill>
                  <a:schemeClr val="hlink"/>
                </a:solidFill>
              </a:rPr>
              <a:t>RNA</a:t>
            </a:r>
            <a:r>
              <a:rPr lang="cs-CZ" sz="2000" b="1" smtClean="0"/>
              <a:t> (rRNA) - je součástí ribozómů - části buněk na nichž probíhá syntéza na bílkoviny.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9459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Nukleové kyseliny</a:t>
            </a:r>
          </a:p>
        </p:txBody>
      </p:sp>
      <p:sp>
        <p:nvSpPr>
          <p:cNvPr id="19460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5800DBE-4792-4584-A548-ADC1B60CEE04}" type="slidenum">
              <a:rPr lang="cs-CZ"/>
              <a:pPr/>
              <a:t>17</a:t>
            </a:fld>
            <a:endParaRPr lang="cs-CZ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RNA - složení</a:t>
            </a:r>
          </a:p>
        </p:txBody>
      </p:sp>
      <p:pic>
        <p:nvPicPr>
          <p:cNvPr id="20484" name="Picture 4" descr="RNA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08175" y="1484313"/>
            <a:ext cx="5184775" cy="4538662"/>
          </a:xfrm>
          <a:noFill/>
          <a:ln w="25400">
            <a:solidFill>
              <a:schemeClr val="hlink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20483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Nukleové kyseliny</a:t>
            </a:r>
          </a:p>
        </p:txBody>
      </p:sp>
      <p:sp>
        <p:nvSpPr>
          <p:cNvPr id="20484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35B07B4-E193-4400-9B79-CFD856A4DE3B}" type="slidenum">
              <a:rPr lang="cs-CZ"/>
              <a:pPr/>
              <a:t>18</a:t>
            </a:fld>
            <a:endParaRPr lang="cs-CZ"/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cs-CZ" b="1" smtClean="0"/>
              <a:t>Modelové organismy</a:t>
            </a:r>
            <a:br>
              <a:rPr lang="cs-CZ" b="1" smtClean="0"/>
            </a:br>
            <a:r>
              <a:rPr lang="cs-CZ" b="1" smtClean="0"/>
              <a:t> – pro výzkum DNA</a:t>
            </a: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1633538"/>
            <a:ext cx="5113337" cy="4594225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2051050" y="1773238"/>
            <a:ext cx="1352550" cy="366712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b="1"/>
              <a:t>drosophila</a:t>
            </a: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5867400" y="1844675"/>
            <a:ext cx="679450" cy="366713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b="1"/>
              <a:t>tetra</a:t>
            </a: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2051050" y="2997200"/>
            <a:ext cx="1149350" cy="366713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b="1"/>
              <a:t>kvasinky</a:t>
            </a: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2051050" y="4221163"/>
            <a:ext cx="971550" cy="366712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b="1"/>
              <a:t>hlístice</a:t>
            </a: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4787900" y="2852738"/>
            <a:ext cx="1924050" cy="366712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b="1"/>
              <a:t>Escherichia coli</a:t>
            </a:r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6011863" y="4221163"/>
            <a:ext cx="641350" cy="366712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b="1"/>
              <a:t>myš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80" grpId="0" animBg="1"/>
      <p:bldP spid="28681" grpId="0" animBg="1"/>
      <p:bldP spid="28682" grpId="0" animBg="1"/>
      <p:bldP spid="28683" grpId="0" animBg="1"/>
      <p:bldP spid="28684" grpId="0" animBg="1"/>
      <p:bldP spid="2868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21507" name="Zástupný symbol pro zápatí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Nukleové kyseliny</a:t>
            </a:r>
          </a:p>
        </p:txBody>
      </p:sp>
      <p:sp>
        <p:nvSpPr>
          <p:cNvPr id="21508" name="Zástupný symbol pro číslo snímku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C7050B2-7571-4C8E-8E4F-F1BCAEE496C3}" type="slidenum">
              <a:rPr lang="cs-CZ"/>
              <a:pPr/>
              <a:t>19</a:t>
            </a:fld>
            <a:endParaRPr lang="cs-CZ"/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Octomilka obecná</a:t>
            </a:r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5267325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/>
              <a:t>Drosophily, "banánové mušky", jsou využívány jako laboratorní zvířata a patří tak k vůbec nejlépe prozkoumaným tvorům.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/>
              <a:t>Octomilka obecná má jasně červené oči a je dlouhá 2 až 3 mm.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/>
              <a:t>Vyskytuje se na kvasícím ovoci, marmeládách, ovocných šťávách apod.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/>
              <a:t>Beznohé larvy jsou dlouhé cca 7 mm a žijí v hnijící dužnině ovoce. </a:t>
            </a:r>
          </a:p>
        </p:txBody>
      </p:sp>
      <p:pic>
        <p:nvPicPr>
          <p:cNvPr id="34821" name="Picture 5" descr="001455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1773238"/>
            <a:ext cx="3138487" cy="3170237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34827" name="Picture 11" descr="s_11132517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4076700"/>
            <a:ext cx="2093913" cy="1998663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48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48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48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/>
      <p:bldP spid="3482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4099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Nukleové kyseliny</a:t>
            </a:r>
          </a:p>
        </p:txBody>
      </p:sp>
      <p:sp>
        <p:nvSpPr>
          <p:cNvPr id="4100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517A901-CB73-422F-9470-2C39E519D5C2}" type="slidenum">
              <a:rPr lang="cs-CZ"/>
              <a:pPr/>
              <a:t>2</a:t>
            </a:fld>
            <a:endParaRPr lang="cs-CZ"/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Význam nukleových kyselin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/>
              <a:t>V NK molekulách se uchovává dědičná informace buňky a jejich prostřednictvím se přepisuje do specifické struktury bílkovinných molekul.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400" b="1" smtClean="0"/>
              <a:t>Nukleové kyseliny se nacházejí v buněčných jádrech.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400" b="1" smtClean="0"/>
              <a:t>Později však byla zjištěna přítomnost i mimo buněčná jádra.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400" b="1" smtClean="0"/>
              <a:t>Jediná buňka lidského těla obsahuje přes 4 m dlouhý řetězec kyseliny DNA.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400" b="1" smtClean="0"/>
              <a:t>Ten je uložen v jádře o průměru pět tisícin milimetru. </a:t>
            </a:r>
          </a:p>
          <a:p>
            <a:pPr eaLnBrk="1" hangingPunct="1">
              <a:lnSpc>
                <a:spcPct val="80000"/>
              </a:lnSpc>
              <a:defRPr/>
            </a:pPr>
            <a:endParaRPr lang="cs-CZ" sz="2400" b="1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22531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Nukleové kyseliny</a:t>
            </a:r>
          </a:p>
        </p:txBody>
      </p:sp>
      <p:sp>
        <p:nvSpPr>
          <p:cNvPr id="22532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4AF9574-3798-44EC-9AE9-CDF89AE5C203}" type="slidenum">
              <a:rPr lang="cs-CZ"/>
              <a:pPr/>
              <a:t>20</a:t>
            </a:fld>
            <a:endParaRPr lang="cs-CZ"/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Použité zdroje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2800" b="1" smtClean="0"/>
              <a:t>Nováček, J.: </a:t>
            </a:r>
            <a:r>
              <a:rPr lang="cs-CZ" sz="2800" b="1" i="1" smtClean="0"/>
              <a:t>Biologie</a:t>
            </a:r>
            <a:r>
              <a:rPr lang="cs-CZ" sz="2800" b="1" smtClean="0"/>
              <a:t>. Credit, Praha, 1997</a:t>
            </a:r>
          </a:p>
          <a:p>
            <a:pPr eaLnBrk="1" hangingPunct="1">
              <a:defRPr/>
            </a:pPr>
            <a:r>
              <a:rPr lang="cs-CZ" sz="2800" b="1" smtClean="0"/>
              <a:t>Kubišta, V.: </a:t>
            </a:r>
            <a:r>
              <a:rPr lang="cs-CZ" sz="2800" b="1" i="1" smtClean="0"/>
              <a:t>Obecná biologie.</a:t>
            </a:r>
            <a:r>
              <a:rPr lang="cs-CZ" sz="2800" b="1" smtClean="0"/>
              <a:t> Fortuna, 2000</a:t>
            </a:r>
          </a:p>
          <a:p>
            <a:pPr eaLnBrk="1" hangingPunct="1">
              <a:defRPr/>
            </a:pPr>
            <a:r>
              <a:rPr lang="cs-CZ" sz="2800" b="1" smtClean="0">
                <a:hlinkClick r:id="rId2"/>
              </a:rPr>
              <a:t>http://www.sci.muni.cz</a:t>
            </a:r>
            <a:endParaRPr lang="cs-CZ" sz="2800" b="1" smtClean="0"/>
          </a:p>
          <a:p>
            <a:pPr eaLnBrk="1" hangingPunct="1">
              <a:defRPr/>
            </a:pPr>
            <a:r>
              <a:rPr lang="cs-CZ" sz="2800" b="1" smtClean="0">
                <a:hlinkClick r:id="rId3"/>
              </a:rPr>
              <a:t>http://cs.wikipedia.org</a:t>
            </a:r>
            <a:endParaRPr lang="cs-CZ" sz="2800" b="1" smtClean="0"/>
          </a:p>
          <a:p>
            <a:pPr eaLnBrk="1" hangingPunct="1">
              <a:defRPr/>
            </a:pPr>
            <a:endParaRPr lang="cs-CZ" b="1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4813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5123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Nukleové kyseliny</a:t>
            </a:r>
          </a:p>
        </p:txBody>
      </p:sp>
      <p:sp>
        <p:nvSpPr>
          <p:cNvPr id="5124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A01CA12-F902-42CD-AC75-BB5F1D8ED956}" type="slidenum">
              <a:rPr lang="cs-CZ"/>
              <a:pPr/>
              <a:t>3</a:t>
            </a:fld>
            <a:endParaRPr lang="cs-CZ"/>
          </a:p>
        </p:txBody>
      </p:sp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Význam nukleových kyselin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/>
              <a:t>V buněčném jádře jsou uloženy veškeré informace pro vytvoření lidské bytosti. DNA řídí a udržuje při životě celý organismus vydáváním pokynů buňce pro vytváření základních molekul bílkovin.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400" b="1" smtClean="0"/>
              <a:t>Dlouhé molekuly této kyseliny jsou uloženy v chromozómech. Tvoří funkční jednotky - </a:t>
            </a:r>
            <a:r>
              <a:rPr lang="cs-CZ" sz="2400" b="1" smtClean="0">
                <a:solidFill>
                  <a:schemeClr val="hlink"/>
                </a:solidFill>
              </a:rPr>
              <a:t>geny</a:t>
            </a:r>
            <a:r>
              <a:rPr lang="cs-CZ" sz="2400" b="1" smtClean="0"/>
              <a:t>, které na sebe více nenavazují.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400" b="1" smtClean="0"/>
              <a:t>Každý chromozóm je složen z jedné dlouhé molekuly DNA mnohonásobně svinuté a obalené bílkovinnou složkou.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400" b="1" smtClean="0">
                <a:solidFill>
                  <a:schemeClr val="hlink"/>
                </a:solidFill>
              </a:rPr>
              <a:t>Geny jsou krátké úseky DNA nesoucí konkrétní informace pro strukturu určitého znaku či vlastností.</a:t>
            </a:r>
            <a:r>
              <a:rPr lang="cs-CZ" sz="2400" b="1" smtClean="0"/>
              <a:t>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6147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Nukleové kyseliny</a:t>
            </a:r>
          </a:p>
        </p:txBody>
      </p:sp>
      <p:sp>
        <p:nvSpPr>
          <p:cNvPr id="6148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EE62621-607B-42E4-8983-F80BABB8BAB3}" type="slidenum">
              <a:rPr lang="cs-CZ"/>
              <a:pPr/>
              <a:t>4</a:t>
            </a:fld>
            <a:endParaRPr lang="cs-CZ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Kde najdeme NK v buňce?</a:t>
            </a:r>
          </a:p>
        </p:txBody>
      </p:sp>
      <p:pic>
        <p:nvPicPr>
          <p:cNvPr id="26628" name="Picture 4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19250" y="1484313"/>
            <a:ext cx="6048375" cy="4592637"/>
          </a:xfrm>
          <a:noFill/>
          <a:ln w="25400">
            <a:solidFill>
              <a:schemeClr val="hlink"/>
            </a:solidFill>
          </a:ln>
        </p:spPr>
      </p:pic>
      <p:sp>
        <p:nvSpPr>
          <p:cNvPr id="26630" name="AutoShape 6"/>
          <p:cNvSpPr>
            <a:spLocks noChangeArrowheads="1"/>
          </p:cNvSpPr>
          <p:nvPr/>
        </p:nvSpPr>
        <p:spPr bwMode="auto">
          <a:xfrm rot="2472375">
            <a:off x="1728788" y="2239963"/>
            <a:ext cx="1295400" cy="503237"/>
          </a:xfrm>
          <a:prstGeom prst="rightArrow">
            <a:avLst>
              <a:gd name="adj1" fmla="val 50000"/>
              <a:gd name="adj2" fmla="val 64353"/>
            </a:avLst>
          </a:prstGeom>
          <a:solidFill>
            <a:srgbClr val="FF0000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cs-CZ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21267 0.09456 " pathEditMode="relative" ptsTypes="AA">
                                      <p:cBhvr>
                                        <p:cTn id="18" dur="2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30" grpId="0" animBg="1"/>
      <p:bldP spid="2663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7171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Nukleové kyseliny</a:t>
            </a:r>
          </a:p>
        </p:txBody>
      </p:sp>
      <p:sp>
        <p:nvSpPr>
          <p:cNvPr id="7172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C369A55-5B01-4186-8B4A-9F0F449AD430}" type="slidenum">
              <a:rPr lang="cs-CZ"/>
              <a:pPr/>
              <a:t>5</a:t>
            </a:fld>
            <a:endParaRPr lang="cs-CZ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Základní pojmy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>
                <a:solidFill>
                  <a:schemeClr val="hlink"/>
                </a:solidFill>
              </a:rPr>
              <a:t>DNA</a:t>
            </a:r>
            <a:r>
              <a:rPr lang="cs-CZ" sz="2400" b="1" smtClean="0"/>
              <a:t> – deoxyribonukleová kyselina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>
                <a:solidFill>
                  <a:schemeClr val="hlink"/>
                </a:solidFill>
              </a:rPr>
              <a:t>RNA</a:t>
            </a:r>
            <a:r>
              <a:rPr lang="cs-CZ" sz="2400" b="1" smtClean="0"/>
              <a:t> – ribonukleová kyselina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>
                <a:solidFill>
                  <a:schemeClr val="hlink"/>
                </a:solidFill>
              </a:rPr>
              <a:t>GENOM</a:t>
            </a:r>
            <a:r>
              <a:rPr lang="cs-CZ" sz="2400" b="1" smtClean="0"/>
              <a:t> – jaderná dědičnost</a:t>
            </a:r>
            <a:endParaRPr lang="cs-CZ" sz="2400" b="1" smtClean="0">
              <a:solidFill>
                <a:srgbClr val="FF0066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cs-CZ" sz="2400" b="1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/>
              <a:t>Mitochondrie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/>
              <a:t>Chloroplasty                         mimojaderná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/>
              <a:t>Základní cytoplazma            dědičnost</a:t>
            </a:r>
          </a:p>
          <a:p>
            <a:pPr eaLnBrk="1" hangingPunct="1">
              <a:lnSpc>
                <a:spcPct val="90000"/>
              </a:lnSpc>
              <a:defRPr/>
            </a:pPr>
            <a:endParaRPr lang="cs-CZ" sz="2400" b="1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>
                <a:solidFill>
                  <a:schemeClr val="hlink"/>
                </a:solidFill>
              </a:rPr>
              <a:t>GENOTYP –</a:t>
            </a:r>
            <a:r>
              <a:rPr lang="cs-CZ" sz="2400" b="1" smtClean="0">
                <a:solidFill>
                  <a:srgbClr val="FF0066"/>
                </a:solidFill>
              </a:rPr>
              <a:t> </a:t>
            </a:r>
            <a:r>
              <a:rPr lang="cs-CZ" sz="2400" b="1" smtClean="0"/>
              <a:t>Soubor genetické informace v buňce </a:t>
            </a:r>
            <a:endParaRPr lang="cs-CZ" sz="2400" b="1" smtClean="0">
              <a:solidFill>
                <a:srgbClr val="FF0066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>
                <a:solidFill>
                  <a:schemeClr val="hlink"/>
                </a:solidFill>
              </a:rPr>
              <a:t>GENETIKA –</a:t>
            </a:r>
            <a:r>
              <a:rPr lang="cs-CZ" sz="2400" b="1" smtClean="0">
                <a:solidFill>
                  <a:srgbClr val="FF0066"/>
                </a:solidFill>
              </a:rPr>
              <a:t> </a:t>
            </a:r>
            <a:r>
              <a:rPr lang="cs-CZ" sz="2400" b="1" smtClean="0"/>
              <a:t>věda o dědičnosti a proměnlivosti živých organismů</a:t>
            </a:r>
          </a:p>
        </p:txBody>
      </p:sp>
      <p:sp>
        <p:nvSpPr>
          <p:cNvPr id="25604" name="AutoShape 4"/>
          <p:cNvSpPr>
            <a:spLocks/>
          </p:cNvSpPr>
          <p:nvPr/>
        </p:nvSpPr>
        <p:spPr bwMode="auto">
          <a:xfrm>
            <a:off x="4140200" y="3284538"/>
            <a:ext cx="503238" cy="1008062"/>
          </a:xfrm>
          <a:prstGeom prst="rightBrace">
            <a:avLst>
              <a:gd name="adj1" fmla="val 16693"/>
              <a:gd name="adj2" fmla="val 50000"/>
            </a:avLst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build="p"/>
      <p:bldP spid="2560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8195" name="Zástupný symbol pro zápatí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Nukleové kyseliny</a:t>
            </a:r>
          </a:p>
        </p:txBody>
      </p:sp>
      <p:sp>
        <p:nvSpPr>
          <p:cNvPr id="8196" name="Zástupný symbol pro číslo snímku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D2FDFBE-7F8C-42FC-9D3B-4A4C6300D369}" type="slidenum">
              <a:rPr lang="cs-CZ"/>
              <a:pPr/>
              <a:t>6</a:t>
            </a:fld>
            <a:endParaRPr lang="cs-CZ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77813"/>
            <a:ext cx="8713787" cy="1143000"/>
          </a:xfrm>
        </p:spPr>
        <p:txBody>
          <a:bodyPr/>
          <a:lstStyle/>
          <a:p>
            <a:pPr eaLnBrk="1" hangingPunct="1">
              <a:defRPr/>
            </a:pPr>
            <a:r>
              <a:rPr lang="cs-CZ" b="1" smtClean="0"/>
              <a:t>50 let od zobrazení modelu DNA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3538538" cy="4530725"/>
          </a:xfrm>
        </p:spPr>
        <p:txBody>
          <a:bodyPr/>
          <a:lstStyle/>
          <a:p>
            <a:pPr eaLnBrk="1" hangingPunct="1">
              <a:defRPr/>
            </a:pPr>
            <a:r>
              <a:rPr lang="cs-CZ" sz="2400" b="1" smtClean="0"/>
              <a:t>V roce 2003 uběhlo 50 let od zobrazení modelu dvoušroubovice DNA – duben 1953.</a:t>
            </a:r>
          </a:p>
        </p:txBody>
      </p:sp>
      <p:pic>
        <p:nvPicPr>
          <p:cNvPr id="6153" name="Picture 9" descr="DNA50Years_275_27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1773238"/>
            <a:ext cx="2176463" cy="3024187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5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9219" name="Zástupný symbol pro zápatí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Nukleové kyseliny</a:t>
            </a:r>
          </a:p>
        </p:txBody>
      </p:sp>
      <p:sp>
        <p:nvSpPr>
          <p:cNvPr id="9220" name="Zástupný symbol pro číslo snímku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939EFAC-638E-4B81-9DD9-E56655C63739}" type="slidenum">
              <a:rPr lang="cs-CZ"/>
              <a:pPr/>
              <a:t>7</a:t>
            </a:fld>
            <a:endParaRPr lang="cs-CZ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4000" b="1" smtClean="0"/>
              <a:t>Nobelova cena za biologii 1953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186238" cy="4530725"/>
          </a:xfrm>
        </p:spPr>
        <p:txBody>
          <a:bodyPr/>
          <a:lstStyle/>
          <a:p>
            <a:pPr eaLnBrk="1" hangingPunct="1">
              <a:defRPr/>
            </a:pPr>
            <a:r>
              <a:rPr lang="cs-CZ" sz="2400" b="1" smtClean="0"/>
              <a:t>James Watson a Francis Crick objasnili strukturu DNA a sestrojili 3D model dvoušroubovice.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cs-CZ" sz="2400" b="1" smtClean="0"/>
          </a:p>
        </p:txBody>
      </p:sp>
      <p:pic>
        <p:nvPicPr>
          <p:cNvPr id="8196" name="Picture 4" descr="apple-ad-watson-dna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>
            <a:grayscl/>
          </a:blip>
          <a:srcRect/>
          <a:stretch>
            <a:fillRect/>
          </a:stretch>
        </p:blipFill>
        <p:spPr>
          <a:xfrm>
            <a:off x="5148263" y="1773238"/>
            <a:ext cx="2765425" cy="3527425"/>
          </a:xfrm>
          <a:noFill/>
          <a:ln w="25400">
            <a:solidFill>
              <a:schemeClr val="hlink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0243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Nukleové kyseliny</a:t>
            </a:r>
          </a:p>
        </p:txBody>
      </p:sp>
      <p:sp>
        <p:nvSpPr>
          <p:cNvPr id="10244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55DBFB1-89B5-4B19-9021-7586C689E2E2}" type="slidenum">
              <a:rPr lang="cs-CZ"/>
              <a:pPr/>
              <a:t>8</a:t>
            </a:fld>
            <a:endParaRPr lang="cs-CZ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18488" cy="12795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cs-CZ" b="1" smtClean="0"/>
              <a:t>DNA – nositelka dědičnosti živých organismů</a:t>
            </a:r>
          </a:p>
        </p:txBody>
      </p:sp>
      <p:pic>
        <p:nvPicPr>
          <p:cNvPr id="3" name="Picture 4" descr="germ_dna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06775" y="1773238"/>
            <a:ext cx="2328863" cy="3527425"/>
          </a:xfrm>
          <a:noFill/>
          <a:ln w="25400">
            <a:solidFill>
              <a:schemeClr val="hlink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1267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Nukleové kyseliny</a:t>
            </a:r>
          </a:p>
        </p:txBody>
      </p:sp>
      <p:sp>
        <p:nvSpPr>
          <p:cNvPr id="11268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B52D29B-127C-4DCF-997E-DEB09624B63F}" type="slidenum">
              <a:rPr lang="cs-CZ"/>
              <a:pPr/>
              <a:t>9</a:t>
            </a:fld>
            <a:endParaRPr lang="cs-CZ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Složení DNA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2400" b="1" smtClean="0"/>
              <a:t>Základní stavební jednotkou DNA je </a:t>
            </a:r>
            <a:r>
              <a:rPr lang="cs-CZ" sz="2400" b="1" smtClean="0">
                <a:solidFill>
                  <a:schemeClr val="hlink"/>
                </a:solidFill>
              </a:rPr>
              <a:t>nukleotid</a:t>
            </a:r>
            <a:r>
              <a:rPr lang="cs-CZ" sz="2400" b="1" smtClean="0"/>
              <a:t>.</a:t>
            </a:r>
          </a:p>
          <a:p>
            <a:pPr eaLnBrk="1" hangingPunct="1">
              <a:defRPr/>
            </a:pPr>
            <a:r>
              <a:rPr lang="cs-CZ" sz="2400" b="1" smtClean="0">
                <a:solidFill>
                  <a:schemeClr val="hlink"/>
                </a:solidFill>
              </a:rPr>
              <a:t>Složení nukleotidu:</a:t>
            </a:r>
            <a:r>
              <a:rPr lang="cs-CZ" sz="2400" b="1" smtClean="0"/>
              <a:t> </a:t>
            </a:r>
          </a:p>
          <a:p>
            <a:pPr lvl="1" eaLnBrk="1" hangingPunct="1">
              <a:defRPr/>
            </a:pPr>
            <a:r>
              <a:rPr lang="cs-CZ" sz="2400" b="1" smtClean="0"/>
              <a:t>Deoxyribóza</a:t>
            </a:r>
          </a:p>
          <a:p>
            <a:pPr lvl="1" eaLnBrk="1" hangingPunct="1">
              <a:defRPr/>
            </a:pPr>
            <a:r>
              <a:rPr lang="cs-CZ" sz="2400" b="1" smtClean="0"/>
              <a:t>Kyselina fosforečná</a:t>
            </a:r>
          </a:p>
          <a:p>
            <a:pPr lvl="1" eaLnBrk="1" hangingPunct="1">
              <a:defRPr/>
            </a:pPr>
            <a:r>
              <a:rPr lang="cs-CZ" sz="2400" b="1" smtClean="0"/>
              <a:t>Báze (adenin, tymin, guanin, cytosin)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 build="p"/>
    </p:bldLst>
  </p:timing>
</p:sld>
</file>

<file path=ppt/theme/theme1.xml><?xml version="1.0" encoding="utf-8"?>
<a:theme xmlns:a="http://schemas.openxmlformats.org/drawingml/2006/main" name="Paprsky">
  <a:themeElements>
    <a:clrScheme name="Paprsky 2">
      <a:dk1>
        <a:srgbClr val="000080"/>
      </a:dk1>
      <a:lt1>
        <a:srgbClr val="FFFFFF"/>
      </a:lt1>
      <a:dk2>
        <a:srgbClr val="000099"/>
      </a:dk2>
      <a:lt2>
        <a:srgbClr val="FFFFFF"/>
      </a:lt2>
      <a:accent1>
        <a:srgbClr val="3366FF"/>
      </a:accent1>
      <a:accent2>
        <a:srgbClr val="7B46D0"/>
      </a:accent2>
      <a:accent3>
        <a:srgbClr val="AAAACA"/>
      </a:accent3>
      <a:accent4>
        <a:srgbClr val="DADADA"/>
      </a:accent4>
      <a:accent5>
        <a:srgbClr val="ADB8FF"/>
      </a:accent5>
      <a:accent6>
        <a:srgbClr val="6F3FBC"/>
      </a:accent6>
      <a:hlink>
        <a:srgbClr val="86D1EC"/>
      </a:hlink>
      <a:folHlink>
        <a:srgbClr val="45C984"/>
      </a:folHlink>
    </a:clrScheme>
    <a:fontScheme name="Paprsk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aprsky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rsky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rsky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rsky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rsky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rsky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rsky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rsky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rsky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Beam</Template>
  <TotalTime>460</TotalTime>
  <Words>730</Words>
  <Application>Microsoft Office PowerPoint</Application>
  <PresentationFormat>Předvádění na obrazovce (4:3)</PresentationFormat>
  <Paragraphs>151</Paragraphs>
  <Slides>20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20</vt:i4>
      </vt:variant>
    </vt:vector>
  </HeadingPairs>
  <TitlesOfParts>
    <vt:vector size="24" baseType="lpstr">
      <vt:lpstr>Arial</vt:lpstr>
      <vt:lpstr>Wingdings</vt:lpstr>
      <vt:lpstr>Times New Roman</vt:lpstr>
      <vt:lpstr>Paprsky</vt:lpstr>
      <vt:lpstr>GENETIKA NUKLEOVÉ KYSELINY DNA, RNA</vt:lpstr>
      <vt:lpstr>Význam nukleových kyselin</vt:lpstr>
      <vt:lpstr>Význam nukleových kyselin</vt:lpstr>
      <vt:lpstr>Kde najdeme NK v buňce?</vt:lpstr>
      <vt:lpstr>Základní pojmy</vt:lpstr>
      <vt:lpstr>50 let od zobrazení modelu DNA</vt:lpstr>
      <vt:lpstr>Nobelova cena za biologii 1953</vt:lpstr>
      <vt:lpstr>DNA – nositelka dědičnosti živých organismů</vt:lpstr>
      <vt:lpstr>Složení DNA</vt:lpstr>
      <vt:lpstr>Nukleotid</vt:lpstr>
      <vt:lpstr>Stavba nukleotidu DNA</vt:lpstr>
      <vt:lpstr>Báze – A T G C</vt:lpstr>
      <vt:lpstr>RNA</vt:lpstr>
      <vt:lpstr>RNA – stavba nukleotidu</vt:lpstr>
      <vt:lpstr>Komplementární báze</vt:lpstr>
      <vt:lpstr>Odlišnosti DNA a RNA</vt:lpstr>
      <vt:lpstr>RNA - složení</vt:lpstr>
      <vt:lpstr>Modelové organismy  – pro výzkum DNA</vt:lpstr>
      <vt:lpstr>Octomilka obecná</vt:lpstr>
      <vt:lpstr>Použité 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Nukleové kyseliny DNA, RNA</dc:title>
  <dc:creator>ZAK</dc:creator>
  <cp:lastModifiedBy>Bohumil</cp:lastModifiedBy>
  <cp:revision>70</cp:revision>
  <dcterms:created xsi:type="dcterms:W3CDTF">2003-10-15T10:19:46Z</dcterms:created>
  <dcterms:modified xsi:type="dcterms:W3CDTF">2013-02-24T19:15:57Z</dcterms:modified>
</cp:coreProperties>
</file>